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63" r:id="rId3"/>
    <p:sldId id="259" r:id="rId4"/>
    <p:sldId id="264" r:id="rId5"/>
    <p:sldId id="257" r:id="rId6"/>
    <p:sldId id="258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>
        <p:scale>
          <a:sx n="75" d="100"/>
          <a:sy n="75" d="100"/>
        </p:scale>
        <p:origin x="456" y="-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3637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73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5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6/8/2024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26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50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35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01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20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51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672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6/8/2024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48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1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da/photo/59048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package" Target="../embeddings/Microsoft_Word_Belgesi.docx"/><Relationship Id="rId7" Type="http://schemas.openxmlformats.org/officeDocument/2006/relationships/package" Target="../embeddings/Microsoft_Word_Belgesi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06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F0B1A5E-F6F1-04EF-2087-ACD5E4FE6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1209" y="240407"/>
            <a:ext cx="4075200" cy="2226688"/>
          </a:xfrm>
        </p:spPr>
        <p:txBody>
          <a:bodyPr>
            <a:normAutofit/>
          </a:bodyPr>
          <a:lstStyle/>
          <a:p>
            <a:r>
              <a:rPr lang="tr-TR" dirty="0">
                <a:latin typeface="Amasis MT Pro" panose="02040504050005020304" pitchFamily="18" charset="-94"/>
              </a:rPr>
              <a:t>Öğrenci Stajı </a:t>
            </a:r>
            <a:br>
              <a:rPr lang="tr-TR" dirty="0">
                <a:latin typeface="Amasis MT Pro" panose="02040504050005020304" pitchFamily="18" charset="-94"/>
              </a:rPr>
            </a:br>
            <a:r>
              <a:rPr lang="tr-TR" dirty="0">
                <a:latin typeface="Amasis MT Pro" panose="02040504050005020304" pitchFamily="18" charset="-94"/>
              </a:rPr>
              <a:t>İş Akışı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145B683-644A-C2A3-7D4A-4CEDB7907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925" y="4787054"/>
            <a:ext cx="5010149" cy="2064639"/>
          </a:xfrm>
        </p:spPr>
        <p:txBody>
          <a:bodyPr anchor="ctr">
            <a:normAutofit/>
          </a:bodyPr>
          <a:lstStyle/>
          <a:p>
            <a:r>
              <a:rPr lang="tr-TR" dirty="0"/>
              <a:t>Ağrı İbrahim Çeçen Üniversitesi </a:t>
            </a:r>
          </a:p>
          <a:p>
            <a:r>
              <a:rPr lang="tr-TR" dirty="0"/>
              <a:t>Eczacılık Fakültesi </a:t>
            </a:r>
          </a:p>
          <a:p>
            <a:r>
              <a:rPr lang="tr-TR" dirty="0"/>
              <a:t>Staj Komisyonu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0F37AA1-A09B-4E28-987B-38E5060E1B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74D018-FDBA-4AD4-8C74-17D41F4FB6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B43F5C4-EF74-49F4-97CB-97938DDC2F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B74E0761-A6EC-4896-A2D4-97A0AF0AA00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9" name="Freeform 68">
                  <a:extLst>
                    <a:ext uri="{FF2B5EF4-FFF2-40B4-BE49-F238E27FC236}">
                      <a16:creationId xmlns:a16="http://schemas.microsoft.com/office/drawing/2014/main" id="{E02DDA0C-BC2F-4EA7-B34E-E0A38B82BA2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69">
                  <a:extLst>
                    <a:ext uri="{FF2B5EF4-FFF2-40B4-BE49-F238E27FC236}">
                      <a16:creationId xmlns:a16="http://schemas.microsoft.com/office/drawing/2014/main" id="{CF13B05D-4163-4B4E-A2D2-FA7ED9468237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Line 70">
                  <a:extLst>
                    <a:ext uri="{FF2B5EF4-FFF2-40B4-BE49-F238E27FC236}">
                      <a16:creationId xmlns:a16="http://schemas.microsoft.com/office/drawing/2014/main" id="{6D222543-B140-45C1-A731-C56E6B3A17C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21D25868-4B38-41A5-8DA7-BB01E853424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6" name="Freeform 68">
                  <a:extLst>
                    <a:ext uri="{FF2B5EF4-FFF2-40B4-BE49-F238E27FC236}">
                      <a16:creationId xmlns:a16="http://schemas.microsoft.com/office/drawing/2014/main" id="{9BA6FA89-CCD8-4CC0-954F-FBBFA59737E7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69">
                  <a:extLst>
                    <a:ext uri="{FF2B5EF4-FFF2-40B4-BE49-F238E27FC236}">
                      <a16:creationId xmlns:a16="http://schemas.microsoft.com/office/drawing/2014/main" id="{73005E59-2B44-4A62-A8F1-504FB170608D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Line 70">
                  <a:extLst>
                    <a:ext uri="{FF2B5EF4-FFF2-40B4-BE49-F238E27FC236}">
                      <a16:creationId xmlns:a16="http://schemas.microsoft.com/office/drawing/2014/main" id="{C9AB3E16-8B92-47B2-BA2E-02935767A80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5CBD045-9676-7A02-F0F4-99773AFAA08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1852" r="21852"/>
          <a:stretch/>
        </p:blipFill>
        <p:spPr>
          <a:xfrm>
            <a:off x="6080462" y="6306"/>
            <a:ext cx="6111538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6E089E5-FB53-534A-E06A-005F96E63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30" y="2474187"/>
            <a:ext cx="2050430" cy="219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836" y="2514079"/>
            <a:ext cx="212421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2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1273B21-6CE0-4113-110E-C0D2FAF27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735874" cy="1112836"/>
          </a:xfrm>
        </p:spPr>
        <p:txBody>
          <a:bodyPr anchor="ctr">
            <a:normAutofit/>
          </a:bodyPr>
          <a:lstStyle/>
          <a:p>
            <a:r>
              <a:rPr lang="tr-TR" sz="2800" dirty="0">
                <a:latin typeface="+mn-lt"/>
              </a:rPr>
              <a:t>Staj başvurusu yapmadan önce dikkat edilmesi gereken hususlar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DB05A21-D794-930A-A650-C90EE78F6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685925"/>
            <a:ext cx="10213200" cy="4495800"/>
          </a:xfrm>
        </p:spPr>
        <p:txBody>
          <a:bodyPr/>
          <a:lstStyle/>
          <a:p>
            <a:pPr algn="l"/>
            <a:r>
              <a:rPr lang="tr-TR" sz="1800" b="0" i="0" u="none" strike="noStrike" baseline="0" dirty="0">
                <a:latin typeface="TimesNewRomanPSMT"/>
              </a:rPr>
              <a:t>Staj yapılacak eczaneler, en az 5 (beş) yıllık mesleki deneyimli mesul müdürüne sahip, Sosyal Güvenlik Kurumu (SGK) ile anlaşmalı olmalıdır.</a:t>
            </a:r>
          </a:p>
          <a:p>
            <a:pPr algn="l"/>
            <a:endParaRPr lang="tr-TR" sz="1800" b="0" i="0" u="none" strike="noStrike" baseline="0" dirty="0">
              <a:latin typeface="TimesNewRomanPSMT"/>
            </a:endParaRPr>
          </a:p>
          <a:p>
            <a:pPr algn="l"/>
            <a:r>
              <a:rPr lang="tr-TR" sz="1800" b="0" i="0" u="none" strike="noStrike" baseline="0" dirty="0">
                <a:latin typeface="TimesNewRomanPSMT"/>
              </a:rPr>
              <a:t>Staj yapılacak hastane eczanelerinin belirlenmesinde, hastanenin yataklı bir tedavi kurumu olması, hastane eczanesinde en az bir eczacının görev yapıyor olması gerekmektedir.</a:t>
            </a:r>
          </a:p>
          <a:p>
            <a:pPr algn="l"/>
            <a:endParaRPr lang="tr-TR" sz="1800" b="0" i="0" u="none" strike="noStrike" baseline="0" dirty="0">
              <a:latin typeface="TimesNewRomanPSMT"/>
            </a:endParaRPr>
          </a:p>
          <a:p>
            <a:pPr algn="l"/>
            <a:r>
              <a:rPr lang="tr-TR" sz="1800" dirty="0">
                <a:latin typeface="TimesNewRomanPSMT"/>
              </a:rPr>
              <a:t>Serbest eczane ve kamu/özel hastane dışında kalan yerlerde veya yurtdışında staj yapılmak istenmesi durumunda Staj Komisyonunun onayının alınması zorunluluktur.</a:t>
            </a:r>
          </a:p>
          <a:p>
            <a:pPr algn="l"/>
            <a:endParaRPr lang="tr-TR" sz="1800" dirty="0">
              <a:latin typeface="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3659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447BD7-6931-2E27-F589-F4AEEC09C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Staj Dönemleri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2FEB025-F7F6-B567-CC12-F35A1DAF2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685925"/>
            <a:ext cx="11591925" cy="404019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2400" dirty="0"/>
              <a:t>1. Dönem stajı 2. Sınıfı bitiren öğrencilerimizin takip edeceği stajdır.</a:t>
            </a:r>
          </a:p>
          <a:p>
            <a:pPr marL="0" indent="0">
              <a:buNone/>
            </a:pPr>
            <a:r>
              <a:rPr lang="tr-TR" sz="2400" dirty="0"/>
              <a:t>2. Dönem stajı 3. Sınıfı bitiren öğrencilerimizin takip edeceği stajdır.</a:t>
            </a:r>
          </a:p>
          <a:p>
            <a:pPr marL="0" indent="0">
              <a:buNone/>
            </a:pPr>
            <a:r>
              <a:rPr lang="tr-TR" sz="2400" dirty="0"/>
              <a:t>3. Dönem stajı 4. Sınıfı bitiren öğrencilerimizin takip edeceği stajdır.</a:t>
            </a:r>
          </a:p>
          <a:p>
            <a:pPr marL="0" indent="0">
              <a:buNone/>
            </a:pPr>
            <a:r>
              <a:rPr lang="tr-TR" sz="2400" dirty="0"/>
              <a:t>4. Dönem stajı 5. Sınıfın ikinci dönemine geçen öğrencilerimizin takip edeceği stajdır.</a:t>
            </a:r>
          </a:p>
        </p:txBody>
      </p:sp>
    </p:spTree>
    <p:extLst>
      <p:ext uri="{BB962C8B-B14F-4D97-AF65-F5344CB8AC3E}">
        <p14:creationId xmlns:p14="http://schemas.microsoft.com/office/powerpoint/2010/main" val="3777556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5384CF-CC13-D5C2-5A33-A3172724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Staj Süreleri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46A190-3FE0-0E3D-4F42-96DB137DD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685925"/>
            <a:ext cx="10213200" cy="4841624"/>
          </a:xfrm>
        </p:spPr>
        <p:txBody>
          <a:bodyPr>
            <a:normAutofit lnSpcReduction="10000"/>
          </a:bodyPr>
          <a:lstStyle/>
          <a:p>
            <a:r>
              <a:rPr lang="tr-TR" dirty="0"/>
              <a:t>Öğrenci, </a:t>
            </a:r>
          </a:p>
          <a:p>
            <a:r>
              <a:rPr lang="tr-TR" dirty="0"/>
              <a:t>1. Dönem stajı için kesintisiz 20 iş günü 			(20x6/8 = 15 tam gün)</a:t>
            </a:r>
          </a:p>
          <a:p>
            <a:r>
              <a:rPr lang="tr-TR" dirty="0"/>
              <a:t>2. Dönem stajı için kesintisiz 30 iş günü 			(30x6/8 = 23 tam gün)</a:t>
            </a:r>
          </a:p>
          <a:p>
            <a:r>
              <a:rPr lang="tr-TR" dirty="0"/>
              <a:t>3. Dönem stajı için kesintisiz 30 iş günü 			(30x6/8 = 23 tam gün)</a:t>
            </a:r>
          </a:p>
          <a:p>
            <a:r>
              <a:rPr lang="tr-TR" dirty="0"/>
              <a:t>4. Dönem stajı için kesintisiz 60 iş günü staj yapacaktır. 	(30x6/8 = 46 tam gün)</a:t>
            </a:r>
          </a:p>
          <a:p>
            <a:r>
              <a:rPr lang="tr-TR" dirty="0"/>
              <a:t>Bir tam günde 8 saat çalışma saati olmakla birlikte, staj yönergesi kapsamında  1 iş gününüz 6 saat üzerinden hesaplanmaktadır. </a:t>
            </a:r>
          </a:p>
          <a:p>
            <a:r>
              <a:rPr lang="tr-TR" dirty="0"/>
              <a:t>Öğrenciler stajlarını resmi tatil ve dini bayram olmayan hafta içi günlerinde yapacaklardır.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4098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2DFA50-6CAB-1F9E-3EF6-D24F92114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tr-TR" dirty="0"/>
              <a:t>Staj Başvuru Formunun Doldurulması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0B4FF37-59CD-19D6-923C-C793F6B17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399" y="1195057"/>
            <a:ext cx="10783501" cy="5596268"/>
          </a:xfrm>
        </p:spPr>
        <p:txBody>
          <a:bodyPr>
            <a:normAutofit lnSpcReduction="10000"/>
          </a:bodyPr>
          <a:lstStyle/>
          <a:p>
            <a:r>
              <a:rPr lang="tr-TR" dirty="0"/>
              <a:t>Öğrenci, </a:t>
            </a:r>
          </a:p>
          <a:p>
            <a:r>
              <a:rPr lang="tr-TR" dirty="0"/>
              <a:t>1. Dönem stajı için 4. yarıyılın bütünleme sınavlarının bitişini takip eden ilk haftanın son iş gününe kadar </a:t>
            </a:r>
          </a:p>
          <a:p>
            <a:r>
              <a:rPr lang="tr-TR" dirty="0"/>
              <a:t>2. Dönem stajı için 6. yarıyılın bütünleme sınavlarının bitişini takip eden ilk haftanın son iş gününe kadar </a:t>
            </a:r>
          </a:p>
          <a:p>
            <a:r>
              <a:rPr lang="tr-TR" dirty="0"/>
              <a:t>3. Dönem stajı için 8. yarıyılın bütünleme sınavlarının bitişini takip eden ilk haftanın son iş gününe kadar </a:t>
            </a:r>
          </a:p>
          <a:p>
            <a:r>
              <a:rPr lang="tr-TR" dirty="0"/>
              <a:t>4. Dönem stajı için 10. yarıyılın ilk haftasının son iş gününe kadar </a:t>
            </a:r>
          </a:p>
          <a:p>
            <a:pPr marL="0" indent="0">
              <a:buNone/>
            </a:pPr>
            <a:r>
              <a:rPr lang="tr-TR" dirty="0"/>
              <a:t>staj başvuru formunu, staj yapacağı kurum/kuruluş yetkilisine kaşe/mühür ve imza ile onaylatarak, formdaki bilgileri eksiksiz ve doğru şekilde doldurarak fakülte öğrenci işleri birimine teslim eder.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86020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Nesne 3">
            <a:extLst>
              <a:ext uri="{FF2B5EF4-FFF2-40B4-BE49-F238E27FC236}">
                <a16:creationId xmlns:a16="http://schemas.microsoft.com/office/drawing/2014/main" id="{111B4825-92A3-9B2E-E4A7-391D3DD3B9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295640"/>
              </p:ext>
            </p:extLst>
          </p:nvPr>
        </p:nvGraphicFramePr>
        <p:xfrm>
          <a:off x="4006850" y="0"/>
          <a:ext cx="4911725" cy="686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3" imgW="7076001" imgH="9886690" progId="Word.Document.8">
                  <p:embed/>
                </p:oleObj>
              </mc:Choice>
              <mc:Fallback>
                <p:oleObj name="Document" r:id="rId3" imgW="7076001" imgH="988669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6850" y="0"/>
                        <a:ext cx="4911725" cy="686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:a16="http://schemas.microsoft.com/office/drawing/2014/main" id="{1F4E83BB-8D8C-9FDE-051F-099567FF75C7}"/>
              </a:ext>
            </a:extLst>
          </p:cNvPr>
          <p:cNvSpPr txBox="1"/>
          <p:nvPr/>
        </p:nvSpPr>
        <p:spPr>
          <a:xfrm>
            <a:off x="240145" y="224880"/>
            <a:ext cx="27341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Slaytlardaki tüm </a:t>
            </a:r>
            <a:r>
              <a:rPr lang="tr-TR" dirty="0" err="1"/>
              <a:t>dökümanları</a:t>
            </a:r>
            <a:r>
              <a:rPr lang="tr-TR" dirty="0"/>
              <a:t> sağ tıklayıp </a:t>
            </a:r>
            <a:r>
              <a:rPr lang="tr-TR" dirty="0" err="1"/>
              <a:t>Document</a:t>
            </a:r>
            <a:r>
              <a:rPr lang="tr-TR" dirty="0"/>
              <a:t> Nesnesi &gt; Aç</a:t>
            </a:r>
          </a:p>
          <a:p>
            <a:r>
              <a:rPr lang="tr-TR" dirty="0"/>
              <a:t>Seçeneği ile Word programında düzenleyebilirsiniz.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7818DFA-DE92-2D4E-AED2-81CB0B9EE7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819" y="2016094"/>
            <a:ext cx="3172268" cy="2029108"/>
          </a:xfrm>
          <a:prstGeom prst="rect">
            <a:avLst/>
          </a:prstGeom>
        </p:spPr>
      </p:pic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13DA0199-D1E5-4165-3246-2C9D62475DF9}"/>
              </a:ext>
            </a:extLst>
          </p:cNvPr>
          <p:cNvCxnSpPr>
            <a:cxnSpLocks/>
          </p:cNvCxnSpPr>
          <p:nvPr/>
        </p:nvCxnSpPr>
        <p:spPr>
          <a:xfrm flipH="1">
            <a:off x="8392562" y="3675707"/>
            <a:ext cx="2643612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06CFF635-B8C8-56E5-5346-8E0213C62B26}"/>
              </a:ext>
            </a:extLst>
          </p:cNvPr>
          <p:cNvSpPr txBox="1"/>
          <p:nvPr/>
        </p:nvSpPr>
        <p:spPr>
          <a:xfrm>
            <a:off x="8855200" y="3090932"/>
            <a:ext cx="333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Kurum kuruluş yetkilisi tarih yazıp Kaşe/mühür basıp imza atacak</a:t>
            </a:r>
          </a:p>
        </p:txBody>
      </p:sp>
      <p:sp>
        <p:nvSpPr>
          <p:cNvPr id="12" name="Sağ Ayraç 11">
            <a:extLst>
              <a:ext uri="{FF2B5EF4-FFF2-40B4-BE49-F238E27FC236}">
                <a16:creationId xmlns:a16="http://schemas.microsoft.com/office/drawing/2014/main" id="{068CA336-F3B5-D36F-08E2-B7A9CE201694}"/>
              </a:ext>
            </a:extLst>
          </p:cNvPr>
          <p:cNvSpPr/>
          <p:nvPr/>
        </p:nvSpPr>
        <p:spPr>
          <a:xfrm>
            <a:off x="9053465" y="1209444"/>
            <a:ext cx="274685" cy="1881487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AD6FCD74-CD8A-6429-E221-A05CBB7C334F}"/>
              </a:ext>
            </a:extLst>
          </p:cNvPr>
          <p:cNvSpPr txBox="1"/>
          <p:nvPr/>
        </p:nvSpPr>
        <p:spPr>
          <a:xfrm>
            <a:off x="9441852" y="1163278"/>
            <a:ext cx="26888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Öğrenci,</a:t>
            </a:r>
          </a:p>
          <a:p>
            <a:r>
              <a:rPr lang="tr-TR" sz="1400" dirty="0"/>
              <a:t>Üste fotoğrafını yerleştirecek, «Öğrencinin» ve «Staj Yapılacak Yerin» başlıklı alanları dolduracak.</a:t>
            </a:r>
          </a:p>
          <a:p>
            <a:r>
              <a:rPr lang="tr-TR" sz="1400" dirty="0"/>
              <a:t>«İşveren yetkilinin» Ad </a:t>
            </a:r>
            <a:r>
              <a:rPr lang="tr-TR" sz="1400" dirty="0" err="1"/>
              <a:t>Soyad</a:t>
            </a:r>
            <a:r>
              <a:rPr lang="tr-TR" sz="1400" dirty="0"/>
              <a:t>, Görev Unvan, Tel No ve Eposta bilgilerini yazacak. </a:t>
            </a:r>
          </a:p>
        </p:txBody>
      </p:sp>
      <p:cxnSp>
        <p:nvCxnSpPr>
          <p:cNvPr id="15" name="Düz Ok Bağlayıcısı 14">
            <a:extLst>
              <a:ext uri="{FF2B5EF4-FFF2-40B4-BE49-F238E27FC236}">
                <a16:creationId xmlns:a16="http://schemas.microsoft.com/office/drawing/2014/main" id="{B7BE3354-5E79-DF0A-CC4C-9527A9313097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6000750" y="2150188"/>
            <a:ext cx="3327400" cy="13543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Düz Ok Bağlayıcısı 22">
            <a:extLst>
              <a:ext uri="{FF2B5EF4-FFF2-40B4-BE49-F238E27FC236}">
                <a16:creationId xmlns:a16="http://schemas.microsoft.com/office/drawing/2014/main" id="{20963D10-6E0D-85CA-2286-FD1E14AF9068}"/>
              </a:ext>
            </a:extLst>
          </p:cNvPr>
          <p:cNvCxnSpPr>
            <a:cxnSpLocks/>
          </p:cNvCxnSpPr>
          <p:nvPr/>
        </p:nvCxnSpPr>
        <p:spPr>
          <a:xfrm flipH="1">
            <a:off x="8918575" y="4053784"/>
            <a:ext cx="264361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AB33D7CD-9987-4156-3D48-D7D65B23ED14}"/>
              </a:ext>
            </a:extLst>
          </p:cNvPr>
          <p:cNvSpPr txBox="1"/>
          <p:nvPr/>
        </p:nvSpPr>
        <p:spPr>
          <a:xfrm>
            <a:off x="8948156" y="4071476"/>
            <a:ext cx="333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Staj komisyonu tarafından ilan edilen tarih ve bilgiler doğrultusunda öğrenci tarafından dönem, tarih, iş günü bilgisi doldurulacak.</a:t>
            </a:r>
          </a:p>
        </p:txBody>
      </p:sp>
      <p:cxnSp>
        <p:nvCxnSpPr>
          <p:cNvPr id="25" name="Düz Ok Bağlayıcısı 24">
            <a:extLst>
              <a:ext uri="{FF2B5EF4-FFF2-40B4-BE49-F238E27FC236}">
                <a16:creationId xmlns:a16="http://schemas.microsoft.com/office/drawing/2014/main" id="{E6CDA44E-0FBD-C769-1686-39ED5B6C8651}"/>
              </a:ext>
            </a:extLst>
          </p:cNvPr>
          <p:cNvCxnSpPr>
            <a:cxnSpLocks/>
          </p:cNvCxnSpPr>
          <p:nvPr/>
        </p:nvCxnSpPr>
        <p:spPr>
          <a:xfrm>
            <a:off x="2441575" y="5482534"/>
            <a:ext cx="156527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C5C5B6B0-6475-E1D4-4DEA-20287AD78ED1}"/>
              </a:ext>
            </a:extLst>
          </p:cNvPr>
          <p:cNvSpPr txBox="1"/>
          <p:nvPr/>
        </p:nvSpPr>
        <p:spPr>
          <a:xfrm>
            <a:off x="297819" y="4651537"/>
            <a:ext cx="3833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Mevcut sağlık güvencesi bilgileri doğrultusunda öğrenci tarafından doldurulacak. E-devlet üzerinden </a:t>
            </a:r>
            <a:r>
              <a:rPr lang="tr-TR" sz="1200" b="0" i="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SPAS </a:t>
            </a:r>
            <a:r>
              <a:rPr lang="tr-TR" sz="1200" b="0" i="0" dirty="0" err="1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Müstehaklık</a:t>
            </a:r>
            <a:r>
              <a:rPr lang="tr-TR" sz="1200" b="0" i="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 Sorgulama (Sağlık Provizyon Aktivasyon Sistemi) ile öğrenilebilir.</a:t>
            </a:r>
            <a:endParaRPr lang="tr-TR" sz="1200" dirty="0">
              <a:cs typeface="Arial" panose="020B0604020202020204" pitchFamily="34" charset="0"/>
            </a:endParaRPr>
          </a:p>
        </p:txBody>
      </p:sp>
      <p:cxnSp>
        <p:nvCxnSpPr>
          <p:cNvPr id="28" name="Düz Ok Bağlayıcısı 27">
            <a:extLst>
              <a:ext uri="{FF2B5EF4-FFF2-40B4-BE49-F238E27FC236}">
                <a16:creationId xmlns:a16="http://schemas.microsoft.com/office/drawing/2014/main" id="{1AEE3E16-7050-13D1-EF10-48F049A0A566}"/>
              </a:ext>
            </a:extLst>
          </p:cNvPr>
          <p:cNvCxnSpPr>
            <a:cxnSpLocks/>
          </p:cNvCxnSpPr>
          <p:nvPr/>
        </p:nvCxnSpPr>
        <p:spPr>
          <a:xfrm>
            <a:off x="3781425" y="6006409"/>
            <a:ext cx="17907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F242C577-28B7-A1AB-8F84-04362CCC8306}"/>
              </a:ext>
            </a:extLst>
          </p:cNvPr>
          <p:cNvSpPr txBox="1"/>
          <p:nvPr/>
        </p:nvSpPr>
        <p:spPr>
          <a:xfrm>
            <a:off x="644920" y="5867909"/>
            <a:ext cx="3833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Öğrenci tarih bilgisi yazarak imzasını atacak.</a:t>
            </a:r>
            <a:endParaRPr lang="tr-TR" sz="1200" dirty="0">
              <a:cs typeface="Arial" panose="020B0604020202020204" pitchFamily="34" charset="0"/>
            </a:endParaRPr>
          </a:p>
        </p:txBody>
      </p:sp>
      <p:cxnSp>
        <p:nvCxnSpPr>
          <p:cNvPr id="31" name="Düz Ok Bağlayıcısı 30">
            <a:extLst>
              <a:ext uri="{FF2B5EF4-FFF2-40B4-BE49-F238E27FC236}">
                <a16:creationId xmlns:a16="http://schemas.microsoft.com/office/drawing/2014/main" id="{BDACD323-38F0-A606-06DD-10330C8D1669}"/>
              </a:ext>
            </a:extLst>
          </p:cNvPr>
          <p:cNvCxnSpPr>
            <a:cxnSpLocks/>
          </p:cNvCxnSpPr>
          <p:nvPr/>
        </p:nvCxnSpPr>
        <p:spPr>
          <a:xfrm flipH="1">
            <a:off x="8610002" y="5497718"/>
            <a:ext cx="2643612" cy="0"/>
          </a:xfrm>
          <a:prstGeom prst="straightConnector1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668CECCD-58E7-23BC-A5B0-22C4F14EDA3F}"/>
              </a:ext>
            </a:extLst>
          </p:cNvPr>
          <p:cNvSpPr txBox="1"/>
          <p:nvPr/>
        </p:nvSpPr>
        <p:spPr>
          <a:xfrm>
            <a:off x="8886888" y="4995536"/>
            <a:ext cx="333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Fakülte Sekreteri tarafından tarih yazılıp imzalanacak.</a:t>
            </a:r>
          </a:p>
        </p:txBody>
      </p:sp>
      <p:cxnSp>
        <p:nvCxnSpPr>
          <p:cNvPr id="33" name="Düz Ok Bağlayıcısı 32">
            <a:extLst>
              <a:ext uri="{FF2B5EF4-FFF2-40B4-BE49-F238E27FC236}">
                <a16:creationId xmlns:a16="http://schemas.microsoft.com/office/drawing/2014/main" id="{D542BA1F-F461-5B03-4F55-33E94A40DD08}"/>
              </a:ext>
            </a:extLst>
          </p:cNvPr>
          <p:cNvCxnSpPr>
            <a:cxnSpLocks/>
          </p:cNvCxnSpPr>
          <p:nvPr/>
        </p:nvCxnSpPr>
        <p:spPr>
          <a:xfrm flipH="1">
            <a:off x="7352104" y="6006408"/>
            <a:ext cx="390151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8A3B093D-1A56-6980-8D73-EDDFB19ACE2F}"/>
              </a:ext>
            </a:extLst>
          </p:cNvPr>
          <p:cNvSpPr txBox="1"/>
          <p:nvPr/>
        </p:nvSpPr>
        <p:spPr>
          <a:xfrm>
            <a:off x="8886888" y="6082239"/>
            <a:ext cx="333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Staj Komisyonu Başkanı tarafından tarih yazılıp imzalanacak.</a:t>
            </a:r>
          </a:p>
        </p:txBody>
      </p:sp>
      <p:cxnSp>
        <p:nvCxnSpPr>
          <p:cNvPr id="36" name="Düz Ok Bağlayıcısı 35">
            <a:extLst>
              <a:ext uri="{FF2B5EF4-FFF2-40B4-BE49-F238E27FC236}">
                <a16:creationId xmlns:a16="http://schemas.microsoft.com/office/drawing/2014/main" id="{E83D7735-41D5-0616-B78E-69E7A675BB21}"/>
              </a:ext>
            </a:extLst>
          </p:cNvPr>
          <p:cNvCxnSpPr>
            <a:cxnSpLocks/>
          </p:cNvCxnSpPr>
          <p:nvPr/>
        </p:nvCxnSpPr>
        <p:spPr>
          <a:xfrm>
            <a:off x="9031932" y="208607"/>
            <a:ext cx="158875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Düz Ok Bağlayıcısı 37">
            <a:extLst>
              <a:ext uri="{FF2B5EF4-FFF2-40B4-BE49-F238E27FC236}">
                <a16:creationId xmlns:a16="http://schemas.microsoft.com/office/drawing/2014/main" id="{6822C7C7-3F98-AAAF-7110-B27D0A0DF201}"/>
              </a:ext>
            </a:extLst>
          </p:cNvPr>
          <p:cNvCxnSpPr>
            <a:cxnSpLocks/>
          </p:cNvCxnSpPr>
          <p:nvPr/>
        </p:nvCxnSpPr>
        <p:spPr>
          <a:xfrm>
            <a:off x="9031932" y="447864"/>
            <a:ext cx="15887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Düz Ok Bağlayıcısı 39">
            <a:extLst>
              <a:ext uri="{FF2B5EF4-FFF2-40B4-BE49-F238E27FC236}">
                <a16:creationId xmlns:a16="http://schemas.microsoft.com/office/drawing/2014/main" id="{52F4F1F2-A013-DFDF-7CD5-B38DB36E67D2}"/>
              </a:ext>
            </a:extLst>
          </p:cNvPr>
          <p:cNvCxnSpPr>
            <a:cxnSpLocks/>
          </p:cNvCxnSpPr>
          <p:nvPr/>
        </p:nvCxnSpPr>
        <p:spPr>
          <a:xfrm>
            <a:off x="9024701" y="687593"/>
            <a:ext cx="173335" cy="0"/>
          </a:xfrm>
          <a:prstGeom prst="straightConnector1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Düz Ok Bağlayıcısı 42">
            <a:extLst>
              <a:ext uri="{FF2B5EF4-FFF2-40B4-BE49-F238E27FC236}">
                <a16:creationId xmlns:a16="http://schemas.microsoft.com/office/drawing/2014/main" id="{C6B82821-D537-F30D-2288-4867F46F3ACE}"/>
              </a:ext>
            </a:extLst>
          </p:cNvPr>
          <p:cNvCxnSpPr>
            <a:cxnSpLocks/>
          </p:cNvCxnSpPr>
          <p:nvPr/>
        </p:nvCxnSpPr>
        <p:spPr>
          <a:xfrm>
            <a:off x="9038407" y="910533"/>
            <a:ext cx="1524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Metin kutusu 44">
            <a:extLst>
              <a:ext uri="{FF2B5EF4-FFF2-40B4-BE49-F238E27FC236}">
                <a16:creationId xmlns:a16="http://schemas.microsoft.com/office/drawing/2014/main" id="{09F56D06-D537-E388-8B02-97996D3E70B6}"/>
              </a:ext>
            </a:extLst>
          </p:cNvPr>
          <p:cNvSpPr txBox="1"/>
          <p:nvPr/>
        </p:nvSpPr>
        <p:spPr>
          <a:xfrm>
            <a:off x="9190807" y="39095"/>
            <a:ext cx="3001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Kurum/Kuruluş Mesul Müdürü</a:t>
            </a:r>
          </a:p>
        </p:txBody>
      </p:sp>
      <p:sp>
        <p:nvSpPr>
          <p:cNvPr id="46" name="Metin kutusu 45">
            <a:extLst>
              <a:ext uri="{FF2B5EF4-FFF2-40B4-BE49-F238E27FC236}">
                <a16:creationId xmlns:a16="http://schemas.microsoft.com/office/drawing/2014/main" id="{F09DC632-44D1-D560-1324-9B2BF55E4EC1}"/>
              </a:ext>
            </a:extLst>
          </p:cNvPr>
          <p:cNvSpPr txBox="1"/>
          <p:nvPr/>
        </p:nvSpPr>
        <p:spPr>
          <a:xfrm>
            <a:off x="9210234" y="277488"/>
            <a:ext cx="2584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Öğrenci</a:t>
            </a:r>
          </a:p>
        </p:txBody>
      </p:sp>
      <p:sp>
        <p:nvSpPr>
          <p:cNvPr id="47" name="Metin kutusu 46">
            <a:extLst>
              <a:ext uri="{FF2B5EF4-FFF2-40B4-BE49-F238E27FC236}">
                <a16:creationId xmlns:a16="http://schemas.microsoft.com/office/drawing/2014/main" id="{810541F9-AEEA-1703-86F0-6EF8293A0DD3}"/>
              </a:ext>
            </a:extLst>
          </p:cNvPr>
          <p:cNvSpPr txBox="1"/>
          <p:nvPr/>
        </p:nvSpPr>
        <p:spPr>
          <a:xfrm>
            <a:off x="9210234" y="523589"/>
            <a:ext cx="2584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Fakülte Sekreteri</a:t>
            </a:r>
          </a:p>
        </p:txBody>
      </p:sp>
      <p:sp>
        <p:nvSpPr>
          <p:cNvPr id="48" name="Metin kutusu 47">
            <a:extLst>
              <a:ext uri="{FF2B5EF4-FFF2-40B4-BE49-F238E27FC236}">
                <a16:creationId xmlns:a16="http://schemas.microsoft.com/office/drawing/2014/main" id="{036DE430-5E52-5EC8-BD12-1D1F57C55289}"/>
              </a:ext>
            </a:extLst>
          </p:cNvPr>
          <p:cNvSpPr txBox="1"/>
          <p:nvPr/>
        </p:nvSpPr>
        <p:spPr>
          <a:xfrm>
            <a:off x="9210234" y="741818"/>
            <a:ext cx="2584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Staj Komisyonu Başkanı</a:t>
            </a:r>
          </a:p>
        </p:txBody>
      </p:sp>
      <p:cxnSp>
        <p:nvCxnSpPr>
          <p:cNvPr id="52" name="Düz Ok Bağlayıcısı 51">
            <a:extLst>
              <a:ext uri="{FF2B5EF4-FFF2-40B4-BE49-F238E27FC236}">
                <a16:creationId xmlns:a16="http://schemas.microsoft.com/office/drawing/2014/main" id="{BB3DAD71-CEAB-1173-5F71-8DD79898C79F}"/>
              </a:ext>
            </a:extLst>
          </p:cNvPr>
          <p:cNvCxnSpPr>
            <a:cxnSpLocks/>
          </p:cNvCxnSpPr>
          <p:nvPr/>
        </p:nvCxnSpPr>
        <p:spPr>
          <a:xfrm>
            <a:off x="2584134" y="1209444"/>
            <a:ext cx="0" cy="12153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628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ADDF4F-7BA3-2D16-2CF8-B587E1555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112836"/>
          </a:xfrm>
        </p:spPr>
        <p:txBody>
          <a:bodyPr anchor="ctr">
            <a:noAutofit/>
          </a:bodyPr>
          <a:lstStyle/>
          <a:p>
            <a:pPr algn="ctr"/>
            <a:r>
              <a:rPr lang="tr-TR" sz="2700" dirty="0"/>
              <a:t>Staj defteri A5 boyutunda defter formatında hazırlanır. Staj süresince staj defteri belirtilen kurallar doğrultusunda eksiksiz doldurulur. Sayfa sayısı ihtiyaca göre ayarlanır. </a:t>
            </a:r>
          </a:p>
        </p:txBody>
      </p:sp>
      <p:graphicFrame>
        <p:nvGraphicFramePr>
          <p:cNvPr id="4" name="Nesne 3">
            <a:extLst>
              <a:ext uri="{FF2B5EF4-FFF2-40B4-BE49-F238E27FC236}">
                <a16:creationId xmlns:a16="http://schemas.microsoft.com/office/drawing/2014/main" id="{ED275A53-80BC-16A8-25C7-807D88E9F6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032618"/>
              </p:ext>
            </p:extLst>
          </p:nvPr>
        </p:nvGraphicFramePr>
        <p:xfrm>
          <a:off x="234950" y="1112836"/>
          <a:ext cx="3595688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ocument" r:id="rId3" imgW="6512483" imgH="9810373" progId="Word.Document.12">
                  <p:embed/>
                </p:oleObj>
              </mc:Choice>
              <mc:Fallback>
                <p:oleObj name="Document" r:id="rId3" imgW="6512483" imgH="98103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950" y="1112836"/>
                        <a:ext cx="3595688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:a16="http://schemas.microsoft.com/office/drawing/2014/main" id="{6F175810-ADD7-534D-99FA-90E3CFA85B45}"/>
              </a:ext>
            </a:extLst>
          </p:cNvPr>
          <p:cNvSpPr txBox="1"/>
          <p:nvPr/>
        </p:nvSpPr>
        <p:spPr>
          <a:xfrm>
            <a:off x="200025" y="6505575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Staj Defteri Dış Kapağı</a:t>
            </a:r>
          </a:p>
        </p:txBody>
      </p:sp>
      <p:graphicFrame>
        <p:nvGraphicFramePr>
          <p:cNvPr id="6" name="Nesne 5">
            <a:extLst>
              <a:ext uri="{FF2B5EF4-FFF2-40B4-BE49-F238E27FC236}">
                <a16:creationId xmlns:a16="http://schemas.microsoft.com/office/drawing/2014/main" id="{BF42A757-92E0-3EB4-2BB3-F30EC8822A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605605"/>
              </p:ext>
            </p:extLst>
          </p:nvPr>
        </p:nvGraphicFramePr>
        <p:xfrm>
          <a:off x="4448175" y="1114425"/>
          <a:ext cx="3609975" cy="547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Belge" r:id="rId5" imgW="6033418" imgH="9135767" progId="Word.Document.12">
                  <p:embed/>
                </p:oleObj>
              </mc:Choice>
              <mc:Fallback>
                <p:oleObj name="Belge" r:id="rId5" imgW="6033418" imgH="91357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48175" y="1114425"/>
                        <a:ext cx="3609975" cy="547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etin kutusu 6">
            <a:extLst>
              <a:ext uri="{FF2B5EF4-FFF2-40B4-BE49-F238E27FC236}">
                <a16:creationId xmlns:a16="http://schemas.microsoft.com/office/drawing/2014/main" id="{07F32181-51E9-7243-BDD7-791EB37BA664}"/>
              </a:ext>
            </a:extLst>
          </p:cNvPr>
          <p:cNvSpPr txBox="1"/>
          <p:nvPr/>
        </p:nvSpPr>
        <p:spPr>
          <a:xfrm>
            <a:off x="4065587" y="64886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Staj Defteri İç Kapağı</a:t>
            </a:r>
          </a:p>
        </p:txBody>
      </p:sp>
      <p:graphicFrame>
        <p:nvGraphicFramePr>
          <p:cNvPr id="8" name="Nesne 7">
            <a:extLst>
              <a:ext uri="{FF2B5EF4-FFF2-40B4-BE49-F238E27FC236}">
                <a16:creationId xmlns:a16="http://schemas.microsoft.com/office/drawing/2014/main" id="{34357AC7-6911-C3AB-A1C7-E37250F9D0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301425"/>
              </p:ext>
            </p:extLst>
          </p:nvPr>
        </p:nvGraphicFramePr>
        <p:xfrm>
          <a:off x="8340726" y="1112836"/>
          <a:ext cx="3400425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ocument" r:id="rId7" imgW="5756807" imgH="9171756" progId="Word.Document.12">
                  <p:embed/>
                </p:oleObj>
              </mc:Choice>
              <mc:Fallback>
                <p:oleObj name="Document" r:id="rId7" imgW="5756807" imgH="91717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40726" y="1112836"/>
                        <a:ext cx="3400425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Metin kutusu 8">
            <a:extLst>
              <a:ext uri="{FF2B5EF4-FFF2-40B4-BE49-F238E27FC236}">
                <a16:creationId xmlns:a16="http://schemas.microsoft.com/office/drawing/2014/main" id="{A2FD81B2-B5C5-8C7F-E235-26D87A86303A}"/>
              </a:ext>
            </a:extLst>
          </p:cNvPr>
          <p:cNvSpPr txBox="1"/>
          <p:nvPr/>
        </p:nvSpPr>
        <p:spPr>
          <a:xfrm>
            <a:off x="8083551" y="653097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Staj Defteri Sayfaları</a:t>
            </a:r>
          </a:p>
        </p:txBody>
      </p:sp>
    </p:spTree>
    <p:extLst>
      <p:ext uri="{BB962C8B-B14F-4D97-AF65-F5344CB8AC3E}">
        <p14:creationId xmlns:p14="http://schemas.microsoft.com/office/powerpoint/2010/main" val="4096731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Nesne 3">
            <a:extLst>
              <a:ext uri="{FF2B5EF4-FFF2-40B4-BE49-F238E27FC236}">
                <a16:creationId xmlns:a16="http://schemas.microsoft.com/office/drawing/2014/main" id="{3EDE918D-32D9-CEAB-C0EA-3260A71AA2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976371"/>
              </p:ext>
            </p:extLst>
          </p:nvPr>
        </p:nvGraphicFramePr>
        <p:xfrm>
          <a:off x="3517900" y="0"/>
          <a:ext cx="5003800" cy="654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Belge" r:id="rId3" imgW="7673753" imgH="10011548" progId="Word.Document.12">
                  <p:embed/>
                </p:oleObj>
              </mc:Choice>
              <mc:Fallback>
                <p:oleObj name="Belge" r:id="rId3" imgW="7673753" imgH="100115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17900" y="0"/>
                        <a:ext cx="5003800" cy="654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id="{93F02A80-058F-E7AD-D405-FD3BAA913E52}"/>
              </a:ext>
            </a:extLst>
          </p:cNvPr>
          <p:cNvCxnSpPr>
            <a:cxnSpLocks/>
          </p:cNvCxnSpPr>
          <p:nvPr/>
        </p:nvCxnSpPr>
        <p:spPr>
          <a:xfrm>
            <a:off x="9031932" y="208607"/>
            <a:ext cx="158875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517CF2F5-0D96-51EF-5467-D9EC9A3FFC94}"/>
              </a:ext>
            </a:extLst>
          </p:cNvPr>
          <p:cNvCxnSpPr>
            <a:cxnSpLocks/>
          </p:cNvCxnSpPr>
          <p:nvPr/>
        </p:nvCxnSpPr>
        <p:spPr>
          <a:xfrm>
            <a:off x="9031932" y="447864"/>
            <a:ext cx="15887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9A5525FF-9CED-2764-F97A-579F8D01063B}"/>
              </a:ext>
            </a:extLst>
          </p:cNvPr>
          <p:cNvCxnSpPr>
            <a:cxnSpLocks/>
          </p:cNvCxnSpPr>
          <p:nvPr/>
        </p:nvCxnSpPr>
        <p:spPr>
          <a:xfrm>
            <a:off x="9038407" y="685158"/>
            <a:ext cx="1524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>
            <a:extLst>
              <a:ext uri="{FF2B5EF4-FFF2-40B4-BE49-F238E27FC236}">
                <a16:creationId xmlns:a16="http://schemas.microsoft.com/office/drawing/2014/main" id="{E3917C4F-2C60-648B-92FB-CAE8CDC9C6C3}"/>
              </a:ext>
            </a:extLst>
          </p:cNvPr>
          <p:cNvSpPr txBox="1"/>
          <p:nvPr/>
        </p:nvSpPr>
        <p:spPr>
          <a:xfrm>
            <a:off x="9190807" y="39095"/>
            <a:ext cx="3001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Kurum/Kuruluş Mesul Müdürü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429E3222-4430-620A-E366-C129747BB4A4}"/>
              </a:ext>
            </a:extLst>
          </p:cNvPr>
          <p:cNvSpPr txBox="1"/>
          <p:nvPr/>
        </p:nvSpPr>
        <p:spPr>
          <a:xfrm>
            <a:off x="9210234" y="277488"/>
            <a:ext cx="2584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Öğrenci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D13D023B-5CCE-82FB-D229-DDDB163044AB}"/>
              </a:ext>
            </a:extLst>
          </p:cNvPr>
          <p:cNvSpPr txBox="1"/>
          <p:nvPr/>
        </p:nvSpPr>
        <p:spPr>
          <a:xfrm>
            <a:off x="9210234" y="515881"/>
            <a:ext cx="2584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Staj Komisyonu</a:t>
            </a:r>
          </a:p>
        </p:txBody>
      </p:sp>
      <p:sp>
        <p:nvSpPr>
          <p:cNvPr id="11" name="Sağ Ayraç 10">
            <a:extLst>
              <a:ext uri="{FF2B5EF4-FFF2-40B4-BE49-F238E27FC236}">
                <a16:creationId xmlns:a16="http://schemas.microsoft.com/office/drawing/2014/main" id="{A2E2FC8B-DA8D-F477-01A2-363DBC72E7E0}"/>
              </a:ext>
            </a:extLst>
          </p:cNvPr>
          <p:cNvSpPr/>
          <p:nvPr/>
        </p:nvSpPr>
        <p:spPr>
          <a:xfrm>
            <a:off x="8527592" y="4886094"/>
            <a:ext cx="274685" cy="1881487"/>
          </a:xfrm>
          <a:prstGeom prst="rightBrac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Sağ Ayraç 11">
            <a:extLst>
              <a:ext uri="{FF2B5EF4-FFF2-40B4-BE49-F238E27FC236}">
                <a16:creationId xmlns:a16="http://schemas.microsoft.com/office/drawing/2014/main" id="{035A4C30-E576-1E63-0795-E63D54FD43DB}"/>
              </a:ext>
            </a:extLst>
          </p:cNvPr>
          <p:cNvSpPr/>
          <p:nvPr/>
        </p:nvSpPr>
        <p:spPr>
          <a:xfrm>
            <a:off x="8528769" y="2209569"/>
            <a:ext cx="274685" cy="2586106"/>
          </a:xfrm>
          <a:prstGeom prst="rightBrac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Sağ Ayraç 12">
            <a:extLst>
              <a:ext uri="{FF2B5EF4-FFF2-40B4-BE49-F238E27FC236}">
                <a16:creationId xmlns:a16="http://schemas.microsoft.com/office/drawing/2014/main" id="{F202A46B-C303-BEC0-D8FB-DF7727D43DDD}"/>
              </a:ext>
            </a:extLst>
          </p:cNvPr>
          <p:cNvSpPr/>
          <p:nvPr/>
        </p:nvSpPr>
        <p:spPr>
          <a:xfrm>
            <a:off x="8517879" y="1123950"/>
            <a:ext cx="274685" cy="995200"/>
          </a:xfrm>
          <a:prstGeom prst="rightBrac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AC92EF90-B30F-2DA3-E874-5C2841672E2B}"/>
              </a:ext>
            </a:extLst>
          </p:cNvPr>
          <p:cNvSpPr txBox="1"/>
          <p:nvPr/>
        </p:nvSpPr>
        <p:spPr>
          <a:xfrm>
            <a:off x="8811990" y="1150219"/>
            <a:ext cx="2875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İlgili bilgiler öğrenci tarafından eksiksiz doldurulur.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AE1AE32-3D7C-A1D8-9715-B04A90A2AD11}"/>
              </a:ext>
            </a:extLst>
          </p:cNvPr>
          <p:cNvSpPr txBox="1"/>
          <p:nvPr/>
        </p:nvSpPr>
        <p:spPr>
          <a:xfrm>
            <a:off x="8811990" y="2119150"/>
            <a:ext cx="31418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Öğrenci kendisiyle ilgili kısmı eksiksiz doldurduktan sonra sicil fişini mesul müdüre teslim eder. </a:t>
            </a:r>
          </a:p>
          <a:p>
            <a:endParaRPr lang="tr-TR" dirty="0"/>
          </a:p>
          <a:p>
            <a:r>
              <a:rPr lang="tr-TR" dirty="0"/>
              <a:t>Mesul müdür ilgili kısımları eksiksiz şekilde doldurur.</a:t>
            </a:r>
          </a:p>
          <a:p>
            <a:r>
              <a:rPr lang="tr-TR" dirty="0"/>
              <a:t>Evrağı fakülte öğrenci işlerine birimine kapalı zarf içinde postalar. 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6EBE52F1-7050-F62D-1C9D-C4E0A874C77C}"/>
              </a:ext>
            </a:extLst>
          </p:cNvPr>
          <p:cNvSpPr txBox="1"/>
          <p:nvPr/>
        </p:nvSpPr>
        <p:spPr>
          <a:xfrm>
            <a:off x="8811990" y="5226672"/>
            <a:ext cx="3380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Staj Komisyonu toplanır. Fakülteye gelen evrağı inceler. Öğrencinin başarı durumunu değerlendirir.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297AD30E-052F-4CB4-D16D-71C414A818CB}"/>
              </a:ext>
            </a:extLst>
          </p:cNvPr>
          <p:cNvSpPr txBox="1"/>
          <p:nvPr/>
        </p:nvSpPr>
        <p:spPr>
          <a:xfrm>
            <a:off x="238125" y="3597482"/>
            <a:ext cx="34251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/>
              <a:t>Staj bitiminde Staj Sicil Fişi sırasıyla öğrenci, mesul müdür ve staj komisyonu tarafından doldurulur. </a:t>
            </a:r>
          </a:p>
          <a:p>
            <a:pPr algn="ctr"/>
            <a:endParaRPr lang="tr-TR" sz="2000" dirty="0"/>
          </a:p>
          <a:p>
            <a:pPr algn="ctr"/>
            <a:r>
              <a:rPr lang="tr-TR" sz="2000" dirty="0"/>
              <a:t>Stajın geçerli kabul edilebilmesi için Staj Defteri ve Staj Sicil Fişinin Fakülteye mutlak surette iletilmesi gerekmektedir. 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84DBCDE4-4096-3C5B-4600-9AEE0BABE8DA}"/>
              </a:ext>
            </a:extLst>
          </p:cNvPr>
          <p:cNvSpPr txBox="1"/>
          <p:nvPr/>
        </p:nvSpPr>
        <p:spPr>
          <a:xfrm>
            <a:off x="264517" y="205021"/>
            <a:ext cx="30011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/>
              <a:t>STAJ SİCİL FİŞİ</a:t>
            </a:r>
          </a:p>
        </p:txBody>
      </p:sp>
    </p:spTree>
    <p:extLst>
      <p:ext uri="{BB962C8B-B14F-4D97-AF65-F5344CB8AC3E}">
        <p14:creationId xmlns:p14="http://schemas.microsoft.com/office/powerpoint/2010/main" val="2893507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F0E3EB-3C76-3C95-C4D7-376B10304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Öğrenci belirtilen tarihlerde yapmış olduğu staj dönemine ait staj sınavına girer.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E205FA-8BE9-AF2A-17A2-097DA1919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1. dönem stajına ait staj sınavı 5. yarıyılın 2. haftasında</a:t>
            </a:r>
          </a:p>
          <a:p>
            <a:r>
              <a:rPr lang="tr-TR" dirty="0"/>
              <a:t>2. dönem stajına ait staj sınavı 7. yarıyılın 2. haftasında</a:t>
            </a:r>
          </a:p>
          <a:p>
            <a:r>
              <a:rPr lang="tr-TR" dirty="0"/>
              <a:t>3. dönem stajına ait staj sınavı 9. yarıyılın 2. haftasında</a:t>
            </a:r>
          </a:p>
          <a:p>
            <a:r>
              <a:rPr lang="tr-TR" dirty="0"/>
              <a:t>4. dönem stajına ait staj sınavı 10. yarıyılın Final haftasında </a:t>
            </a:r>
          </a:p>
          <a:p>
            <a:pPr marL="0" indent="0">
              <a:buNone/>
            </a:pPr>
            <a:r>
              <a:rPr lang="tr-TR" dirty="0"/>
              <a:t>yapılır.</a:t>
            </a:r>
          </a:p>
          <a:p>
            <a:endParaRPr lang="tr-TR" dirty="0"/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FFC3BD1B-0F16-B43C-C280-FBD9C5A98255}"/>
              </a:ext>
            </a:extLst>
          </p:cNvPr>
          <p:cNvSpPr txBox="1">
            <a:spLocks/>
          </p:cNvSpPr>
          <p:nvPr/>
        </p:nvSpPr>
        <p:spPr>
          <a:xfrm>
            <a:off x="723900" y="4924430"/>
            <a:ext cx="11068050" cy="193357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/>
              <a:t>Staj Komisyonu, öğrencinin sınavdan aldığı not ve defterden aldığı not sonucunda öğrencinin staj dersiyle ilgili nihai notunu tanımlar ve ilan eder. </a:t>
            </a:r>
          </a:p>
        </p:txBody>
      </p:sp>
    </p:spTree>
    <p:extLst>
      <p:ext uri="{BB962C8B-B14F-4D97-AF65-F5344CB8AC3E}">
        <p14:creationId xmlns:p14="http://schemas.microsoft.com/office/powerpoint/2010/main" val="1307273874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AnalogousFromRegularSeedRightStep">
      <a:dk1>
        <a:srgbClr val="000000"/>
      </a:dk1>
      <a:lt1>
        <a:srgbClr val="FFFFFF"/>
      </a:lt1>
      <a:dk2>
        <a:srgbClr val="34381F"/>
      </a:dk2>
      <a:lt2>
        <a:srgbClr val="E2E6E8"/>
      </a:lt2>
      <a:accent1>
        <a:srgbClr val="C3724D"/>
      </a:accent1>
      <a:accent2>
        <a:srgbClr val="B1923B"/>
      </a:accent2>
      <a:accent3>
        <a:srgbClr val="9BAB43"/>
      </a:accent3>
      <a:accent4>
        <a:srgbClr val="6EB13B"/>
      </a:accent4>
      <a:accent5>
        <a:srgbClr val="4AB848"/>
      </a:accent5>
      <a:accent6>
        <a:srgbClr val="3BB16A"/>
      </a:accent6>
      <a:hlink>
        <a:srgbClr val="3A8BB0"/>
      </a:hlink>
      <a:folHlink>
        <a:srgbClr val="7F7F7F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615</Words>
  <Application>Microsoft Office PowerPoint</Application>
  <PresentationFormat>Geniş ekran</PresentationFormat>
  <Paragraphs>69</Paragraphs>
  <Slides>9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2</vt:i4>
      </vt:variant>
      <vt:variant>
        <vt:lpstr>Slayt Başlıkları</vt:lpstr>
      </vt:variant>
      <vt:variant>
        <vt:i4>9</vt:i4>
      </vt:variant>
    </vt:vector>
  </HeadingPairs>
  <TitlesOfParts>
    <vt:vector size="18" baseType="lpstr">
      <vt:lpstr>Amasis MT Pro</vt:lpstr>
      <vt:lpstr>Arial</vt:lpstr>
      <vt:lpstr>Avenir Next LT Pro</vt:lpstr>
      <vt:lpstr>Goudy Old Style</vt:lpstr>
      <vt:lpstr>TimesNewRomanPSMT</vt:lpstr>
      <vt:lpstr>Wingdings</vt:lpstr>
      <vt:lpstr>FrostyVTI</vt:lpstr>
      <vt:lpstr>Document</vt:lpstr>
      <vt:lpstr>Microsoft Word Belgesi</vt:lpstr>
      <vt:lpstr>Öğrenci Stajı  İş Akışı</vt:lpstr>
      <vt:lpstr>Staj başvurusu yapmadan önce dikkat edilmesi gereken hususlar</vt:lpstr>
      <vt:lpstr>Staj Dönemleri</vt:lpstr>
      <vt:lpstr>Staj Süreleri</vt:lpstr>
      <vt:lpstr>Staj Başvuru Formunun Doldurulması</vt:lpstr>
      <vt:lpstr>PowerPoint Sunusu</vt:lpstr>
      <vt:lpstr>Staj defteri A5 boyutunda defter formatında hazırlanır. Staj süresince staj defteri belirtilen kurallar doğrultusunda eksiksiz doldurulur. Sayfa sayısı ihtiyaca göre ayarlanır. </vt:lpstr>
      <vt:lpstr>PowerPoint Sunusu</vt:lpstr>
      <vt:lpstr>Öğrenci belirtilen tarihlerde yapmış olduğu staj dönemine ait staj sınavına girer.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Öğrenci Staj İş Akışı</dc:title>
  <dc:creator>İbrahim Uras</dc:creator>
  <cp:lastModifiedBy>Ahmet Gokhan Aggul</cp:lastModifiedBy>
  <cp:revision>20</cp:revision>
  <dcterms:created xsi:type="dcterms:W3CDTF">2022-10-24T08:32:14Z</dcterms:created>
  <dcterms:modified xsi:type="dcterms:W3CDTF">2024-06-07T23:02:12Z</dcterms:modified>
</cp:coreProperties>
</file>